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7"/>
  </p:notesMasterIdLst>
  <p:sldIdLst>
    <p:sldId id="257" r:id="rId2"/>
    <p:sldId id="258" r:id="rId3"/>
    <p:sldId id="260" r:id="rId4"/>
    <p:sldId id="259" r:id="rId5"/>
    <p:sldId id="261" r:id="rId6"/>
    <p:sldId id="290" r:id="rId7"/>
    <p:sldId id="262" r:id="rId8"/>
    <p:sldId id="269" r:id="rId9"/>
    <p:sldId id="264" r:id="rId10"/>
    <p:sldId id="268" r:id="rId11"/>
    <p:sldId id="263" r:id="rId12"/>
    <p:sldId id="265" r:id="rId13"/>
    <p:sldId id="291" r:id="rId14"/>
    <p:sldId id="266" r:id="rId15"/>
    <p:sldId id="267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92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9" r:id="rId35"/>
    <p:sldId id="28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6C06EF-15F8-9D4B-BB9B-3E4DAD37B092}" v="5354" dt="2018-05-24T03:46:51.3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71"/>
  </p:normalViewPr>
  <p:slideViewPr>
    <p:cSldViewPr snapToGrid="0" snapToObjects="1">
      <p:cViewPr varScale="1">
        <p:scale>
          <a:sx n="76" d="100"/>
          <a:sy n="76" d="100"/>
        </p:scale>
        <p:origin x="216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37037-AC90-1649-9233-BAEDBAF51556}" type="datetimeFigureOut">
              <a:rPr lang="en-US" smtClean="0"/>
              <a:t>5/23/18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9EF1F6-1C21-7347-AF51-0EAF2F402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9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from CIPA about gross sales across continents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58514-F275-E24B-AF74-066DCF9C56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07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3A4BE-D57C-BA4E-BAC6-8997F70856F2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D4397C1F-73E0-4941-AF9F-32040B05640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349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3A4BE-D57C-BA4E-BAC6-8997F70856F2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7C1F-73E0-4941-AF9F-32040B056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47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3A4BE-D57C-BA4E-BAC6-8997F70856F2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7C1F-73E0-4941-AF9F-32040B056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68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4558362-EF4C-FE4B-8200-CED01B09BE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58900" y="2286000"/>
            <a:ext cx="4624388" cy="14366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5EB08E6-209B-9747-8315-9D5A67B0ADE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58900" y="4030663"/>
            <a:ext cx="4624388" cy="18478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14DE1E4-8112-5E4F-A660-DFBD05FDABF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88100" y="2286000"/>
            <a:ext cx="5211763" cy="35925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AF742F5-DBBA-7D4B-9A2D-E1B940B82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4205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3A4BE-D57C-BA4E-BAC6-8997F70856F2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7C1F-73E0-4941-AF9F-32040B05640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265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3A4BE-D57C-BA4E-BAC6-8997F70856F2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7C1F-73E0-4941-AF9F-32040B056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3A4BE-D57C-BA4E-BAC6-8997F70856F2}" type="datetimeFigureOut">
              <a:rPr lang="en-US" smtClean="0"/>
              <a:t>5/23/18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7C1F-73E0-4941-AF9F-32040B05640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353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3A4BE-D57C-BA4E-BAC6-8997F70856F2}" type="datetimeFigureOut">
              <a:rPr lang="en-US" smtClean="0"/>
              <a:t>5/23/18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7C1F-73E0-4941-AF9F-32040B056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07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3A4BE-D57C-BA4E-BAC6-8997F70856F2}" type="datetimeFigureOut">
              <a:rPr lang="en-US" smtClean="0"/>
              <a:t>5/23/18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7C1F-73E0-4941-AF9F-32040B05640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066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3A4BE-D57C-BA4E-BAC6-8997F70856F2}" type="datetimeFigureOut">
              <a:rPr lang="en-US" smtClean="0"/>
              <a:t>5/23/18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7C1F-73E0-4941-AF9F-32040B056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53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3A4BE-D57C-BA4E-BAC6-8997F70856F2}" type="datetimeFigureOut">
              <a:rPr lang="en-US" smtClean="0"/>
              <a:t>5/23/18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7C1F-73E0-4941-AF9F-32040B056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01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3A4BE-D57C-BA4E-BAC6-8997F70856F2}" type="datetimeFigureOut">
              <a:rPr lang="en-US" smtClean="0"/>
              <a:t>5/23/18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7C1F-73E0-4941-AF9F-32040B056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82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5E13A4BE-D57C-BA4E-BAC6-8997F70856F2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97C1F-73E0-4941-AF9F-32040B056400}" type="slidenum">
              <a:rPr lang="en-US" smtClean="0"/>
              <a:t>‹#›</a:t>
            </a:fld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026368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6E61F-36A7-D743-9A68-FBCD99E0B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6609" y="3428999"/>
            <a:ext cx="6142048" cy="2268559"/>
          </a:xfrm>
        </p:spPr>
        <p:txBody>
          <a:bodyPr>
            <a:normAutofit fontScale="90000"/>
          </a:bodyPr>
          <a:lstStyle/>
          <a:p>
            <a:r>
              <a:rPr lang="en-US" dirty="0"/>
              <a:t>Camera Production and Users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20D27-2620-1E41-BB26-A1E70CD11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2273" y="4137343"/>
            <a:ext cx="5556384" cy="1160213"/>
          </a:xfrm>
        </p:spPr>
        <p:txBody>
          <a:bodyPr/>
          <a:lstStyle/>
          <a:p>
            <a:r>
              <a:rPr lang="en-US" dirty="0"/>
              <a:t>Tara Graeve</a:t>
            </a:r>
          </a:p>
        </p:txBody>
      </p:sp>
    </p:spTree>
    <p:extLst>
      <p:ext uri="{BB962C8B-B14F-4D97-AF65-F5344CB8AC3E}">
        <p14:creationId xmlns:p14="http://schemas.microsoft.com/office/powerpoint/2010/main" val="3404327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31FE81-FCA2-C941-AF7B-0FDD490098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5239" t="28216" r="41870" b="25039"/>
          <a:stretch/>
        </p:blipFill>
        <p:spPr>
          <a:xfrm>
            <a:off x="4293704" y="1516893"/>
            <a:ext cx="6162261" cy="4197481"/>
          </a:xfrm>
        </p:spPr>
      </p:pic>
    </p:spTree>
    <p:extLst>
      <p:ext uri="{BB962C8B-B14F-4D97-AF65-F5344CB8AC3E}">
        <p14:creationId xmlns:p14="http://schemas.microsoft.com/office/powerpoint/2010/main" val="1232804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D1F7B-BDB3-4148-80A6-12751DF07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Sample T-Test: Production of Digital Cameras and Shipments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6C97444-A3DC-6F47-80D0-8E9070B8CD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20716" r="43717" b="28351"/>
          <a:stretch/>
        </p:blipFill>
        <p:spPr>
          <a:xfrm>
            <a:off x="2754603" y="2027583"/>
            <a:ext cx="3564158" cy="2015873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D37B881-8D1A-E74A-907B-EEA998EE9E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65240" r="75460" b="16799"/>
          <a:stretch/>
        </p:blipFill>
        <p:spPr>
          <a:xfrm>
            <a:off x="2754603" y="4306957"/>
            <a:ext cx="3563286" cy="1630018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AE23A3-A2B5-264D-AD42-D1EC26739D67}"/>
              </a:ext>
            </a:extLst>
          </p:cNvPr>
          <p:cNvSpPr txBox="1"/>
          <p:nvPr/>
        </p:nvSpPr>
        <p:spPr>
          <a:xfrm>
            <a:off x="6745357" y="2027583"/>
            <a:ext cx="38155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/>
              <a:t>Does production of digital cameras differ from shipments?</a:t>
            </a:r>
          </a:p>
          <a:p>
            <a:pPr marL="742950" lvl="1" indent="-285750"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/>
              <a:t>No—not statistically significant </a:t>
            </a:r>
          </a:p>
          <a:p>
            <a:pPr marL="742950" lvl="1" indent="-285750"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/>
              <a:t>P value of 0.970 is &gt; 0.1</a:t>
            </a:r>
          </a:p>
          <a:p>
            <a:pPr marL="742950" lvl="1" indent="-285750"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/>
              <a:t>0 is in confidence interval </a:t>
            </a:r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F2CBA910-6179-4247-9AEE-E739377EA203}"/>
              </a:ext>
            </a:extLst>
          </p:cNvPr>
          <p:cNvSpPr/>
          <p:nvPr/>
        </p:nvSpPr>
        <p:spPr>
          <a:xfrm>
            <a:off x="4536246" y="5723398"/>
            <a:ext cx="357809" cy="47707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7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AE9BFC4-7BDC-1C44-A549-BFD0290E5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253" t="30206" r="44064" b="22055"/>
          <a:stretch/>
        </p:blipFill>
        <p:spPr>
          <a:xfrm>
            <a:off x="4104208" y="1311964"/>
            <a:ext cx="6306905" cy="4408714"/>
          </a:xfrm>
        </p:spPr>
      </p:pic>
    </p:spTree>
    <p:extLst>
      <p:ext uri="{BB962C8B-B14F-4D97-AF65-F5344CB8AC3E}">
        <p14:creationId xmlns:p14="http://schemas.microsoft.com/office/powerpoint/2010/main" val="2063032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B8F3495-D60F-2E45-9C46-0AA905BB9E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07481" y="408897"/>
            <a:ext cx="3249185" cy="4754458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0122CA6-7ADA-FE48-8814-7ED009937F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18667" y="3158659"/>
            <a:ext cx="4939771" cy="3291911"/>
          </a:xfrm>
        </p:spPr>
      </p:pic>
    </p:spTree>
    <p:extLst>
      <p:ext uri="{BB962C8B-B14F-4D97-AF65-F5344CB8AC3E}">
        <p14:creationId xmlns:p14="http://schemas.microsoft.com/office/powerpoint/2010/main" val="2447446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EFD46-A1D3-AF41-993A-ED9E909FF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Regression: Revenue vs Price Per Unit, Volume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D12086-CB02-1F4D-A899-9CF634D493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613" t="25102" r="46617" b="19880"/>
          <a:stretch/>
        </p:blipFill>
        <p:spPr>
          <a:xfrm>
            <a:off x="2609874" y="1953073"/>
            <a:ext cx="2187414" cy="1425347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17AC1A3-833E-E945-BDE9-89286040DB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46349" r="65282" b="16641"/>
          <a:stretch/>
        </p:blipFill>
        <p:spPr>
          <a:xfrm>
            <a:off x="1523194" y="3551583"/>
            <a:ext cx="4647180" cy="309627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D82BDF-61A1-894A-AFDC-514A3F513127}"/>
              </a:ext>
            </a:extLst>
          </p:cNvPr>
          <p:cNvSpPr txBox="1"/>
          <p:nvPr/>
        </p:nvSpPr>
        <p:spPr>
          <a:xfrm>
            <a:off x="6453809" y="1953073"/>
            <a:ext cx="44394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/>
              <a:t>Year could not be estimated</a:t>
            </a:r>
          </a:p>
          <a:p>
            <a:pPr marL="742950" lvl="1" indent="-285750"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/>
              <a:t>It is acting as an experimental unit</a:t>
            </a:r>
          </a:p>
          <a:p>
            <a:pPr marL="742950" lvl="1" indent="-285750"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/>
              <a:t>Realized this after running this test</a:t>
            </a:r>
          </a:p>
          <a:p>
            <a:pPr marL="285750" indent="-285750"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/>
              <a:t>Both price per unit and volume are related to revenue</a:t>
            </a:r>
          </a:p>
          <a:p>
            <a:pPr marL="742950" lvl="1" indent="-285750"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/>
              <a:t>P values are each 0.000 which is &lt; 0.1</a:t>
            </a:r>
          </a:p>
          <a:p>
            <a:pPr marL="285750" indent="-285750"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/>
              <a:t>99.92% of revenue is explained by price per unit and volume</a:t>
            </a:r>
          </a:p>
        </p:txBody>
      </p:sp>
    </p:spTree>
    <p:extLst>
      <p:ext uri="{BB962C8B-B14F-4D97-AF65-F5344CB8AC3E}">
        <p14:creationId xmlns:p14="http://schemas.microsoft.com/office/powerpoint/2010/main" val="2585651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79984E-0643-0F42-85F9-3EF91ECC81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23" t="20200" r="39598" b="15523"/>
          <a:stretch/>
        </p:blipFill>
        <p:spPr>
          <a:xfrm>
            <a:off x="1131852" y="1119809"/>
            <a:ext cx="4842020" cy="3226904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38761B3-1EE5-A34C-BCCF-08388DB81B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837" t="26933" r="53982" b="26804"/>
          <a:stretch/>
        </p:blipFill>
        <p:spPr>
          <a:xfrm>
            <a:off x="6493564" y="3483931"/>
            <a:ext cx="4708838" cy="3227832"/>
          </a:xfrm>
        </p:spPr>
      </p:pic>
    </p:spTree>
    <p:extLst>
      <p:ext uri="{BB962C8B-B14F-4D97-AF65-F5344CB8AC3E}">
        <p14:creationId xmlns:p14="http://schemas.microsoft.com/office/powerpoint/2010/main" val="2050553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7CDD9-BA9A-5340-8B64-445BF5FC1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225" y="805817"/>
            <a:ext cx="9806609" cy="1081705"/>
          </a:xfrm>
        </p:spPr>
        <p:txBody>
          <a:bodyPr>
            <a:normAutofit fontScale="90000"/>
          </a:bodyPr>
          <a:lstStyle/>
          <a:p>
            <a:r>
              <a:rPr lang="en-US" dirty="0"/>
              <a:t>Regression: Production of Cameras w/ Interchangeable lens vs Production of Interchangeable lens &amp; Production of Digital Cameras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AF2A650-AA95-3041-84F5-0C3A9CF291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102" t="27340" r="53753" b="38370"/>
          <a:stretch/>
        </p:blipFill>
        <p:spPr>
          <a:xfrm>
            <a:off x="1378225" y="2365437"/>
            <a:ext cx="5565913" cy="2764727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C0FD550-668E-E84A-936A-0C9487931E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92874" y="2292877"/>
            <a:ext cx="3891960" cy="3997828"/>
          </a:xfrm>
        </p:spPr>
        <p:txBody>
          <a:bodyPr/>
          <a:lstStyle/>
          <a:p>
            <a:r>
              <a:rPr lang="en-US" dirty="0"/>
              <a:t>Significant variables:</a:t>
            </a:r>
          </a:p>
          <a:p>
            <a:pPr lvl="1"/>
            <a:r>
              <a:rPr lang="en-US" dirty="0"/>
              <a:t>Production of interchangeable lens</a:t>
            </a:r>
          </a:p>
          <a:p>
            <a:pPr lvl="1"/>
            <a:r>
              <a:rPr lang="en-US" dirty="0"/>
              <a:t>P value 0.000 &lt; 0.1</a:t>
            </a:r>
          </a:p>
          <a:p>
            <a:r>
              <a:rPr lang="en-US" dirty="0"/>
              <a:t>97.77% of production of cameras w/ interchangeable lenses explained by production of the lenses</a:t>
            </a:r>
          </a:p>
        </p:txBody>
      </p:sp>
    </p:spTree>
    <p:extLst>
      <p:ext uri="{BB962C8B-B14F-4D97-AF65-F5344CB8AC3E}">
        <p14:creationId xmlns:p14="http://schemas.microsoft.com/office/powerpoint/2010/main" val="329401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0C4B2ED-E734-5A41-820A-4FE6BD4433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597" t="27435" r="52845" b="25283"/>
          <a:stretch/>
        </p:blipFill>
        <p:spPr>
          <a:xfrm>
            <a:off x="3042166" y="1132035"/>
            <a:ext cx="7248939" cy="4917908"/>
          </a:xfrm>
        </p:spPr>
      </p:pic>
    </p:spTree>
    <p:extLst>
      <p:ext uri="{BB962C8B-B14F-4D97-AF65-F5344CB8AC3E}">
        <p14:creationId xmlns:p14="http://schemas.microsoft.com/office/powerpoint/2010/main" val="802082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ACEBA-11BA-E04C-AED8-413C5C713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Regression: Production of Interchangeable Lens vs All Shipments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AB7B906-BF6A-2149-BEA6-4A1B035846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699" t="45259" r="46595" b="17185"/>
          <a:stretch/>
        </p:blipFill>
        <p:spPr>
          <a:xfrm>
            <a:off x="1292954" y="2623930"/>
            <a:ext cx="5239049" cy="2425148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4EBDA03-1B16-1049-BC9F-BE0E444C96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68897" y="2131629"/>
            <a:ext cx="3891960" cy="3997828"/>
          </a:xfrm>
        </p:spPr>
        <p:txBody>
          <a:bodyPr/>
          <a:lstStyle/>
          <a:p>
            <a:r>
              <a:rPr lang="en-US" dirty="0"/>
              <a:t>Significant variables:</a:t>
            </a:r>
          </a:p>
          <a:p>
            <a:pPr lvl="1"/>
            <a:r>
              <a:rPr lang="en-US" dirty="0"/>
              <a:t>Total shipments: P value 0.000 &lt; 0.1</a:t>
            </a:r>
          </a:p>
          <a:p>
            <a:pPr lvl="1"/>
            <a:r>
              <a:rPr lang="en-US" dirty="0"/>
              <a:t>Shipments to Japan: P value 0.002 &lt; 0.1</a:t>
            </a:r>
          </a:p>
          <a:p>
            <a:r>
              <a:rPr lang="en-US" dirty="0"/>
              <a:t>99.82% of production of interchangeable lenses is explained by Total Shipments and Shipments to Japan </a:t>
            </a:r>
          </a:p>
        </p:txBody>
      </p:sp>
    </p:spTree>
    <p:extLst>
      <p:ext uri="{BB962C8B-B14F-4D97-AF65-F5344CB8AC3E}">
        <p14:creationId xmlns:p14="http://schemas.microsoft.com/office/powerpoint/2010/main" val="3712934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80E16E-C774-8E4F-8A65-A37D5BE54D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208" t="27281" r="53215" b="25873"/>
          <a:stretch/>
        </p:blipFill>
        <p:spPr>
          <a:xfrm>
            <a:off x="1827994" y="1181512"/>
            <a:ext cx="4201745" cy="2823051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6652451-877E-3242-A1FA-D1EBE30E1F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6802" t="30564" r="50336" b="23716"/>
          <a:stretch/>
        </p:blipFill>
        <p:spPr>
          <a:xfrm>
            <a:off x="6520068" y="3273287"/>
            <a:ext cx="4320210" cy="2880142"/>
          </a:xfrm>
        </p:spPr>
      </p:pic>
    </p:spTree>
    <p:extLst>
      <p:ext uri="{BB962C8B-B14F-4D97-AF65-F5344CB8AC3E}">
        <p14:creationId xmlns:p14="http://schemas.microsoft.com/office/powerpoint/2010/main" val="3534890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8BD9F-A180-504C-ACC9-128C88066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this project about?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520ED-336C-AE4C-A513-79E84ADC4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market for cameras</a:t>
            </a:r>
          </a:p>
          <a:p>
            <a:r>
              <a:rPr lang="en-US" dirty="0"/>
              <a:t>Production and shipment of cameras</a:t>
            </a:r>
          </a:p>
          <a:p>
            <a:r>
              <a:rPr lang="en-US" dirty="0"/>
              <a:t>Are less people buying cameras in favor of smartphones?</a:t>
            </a:r>
          </a:p>
          <a:p>
            <a:r>
              <a:rPr lang="en-US" dirty="0"/>
              <a:t>Factors that influence camera purchases</a:t>
            </a:r>
          </a:p>
        </p:txBody>
      </p:sp>
    </p:spTree>
    <p:extLst>
      <p:ext uri="{BB962C8B-B14F-4D97-AF65-F5344CB8AC3E}">
        <p14:creationId xmlns:p14="http://schemas.microsoft.com/office/powerpoint/2010/main" val="3757037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57619-1F5A-F944-BB0F-8C737A621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Regression: Digital Camera Production vs Shipments to all Areas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2BF4185-FB3F-1F42-AF73-417F92D1A7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858" t="39817" r="51559" b="17730"/>
          <a:stretch/>
        </p:blipFill>
        <p:spPr>
          <a:xfrm>
            <a:off x="1212456" y="2610679"/>
            <a:ext cx="5372909" cy="3127513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B55CD52-715D-0E4B-A645-72CBF3ED8E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66556" y="2277295"/>
            <a:ext cx="3891960" cy="399782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Significant Variables:</a:t>
            </a:r>
          </a:p>
          <a:p>
            <a:pPr lvl="1"/>
            <a:r>
              <a:rPr lang="en-US" dirty="0"/>
              <a:t>Shipments to Europe: P value of 0.000 &lt; 0.1</a:t>
            </a:r>
          </a:p>
          <a:p>
            <a:pPr lvl="1"/>
            <a:r>
              <a:rPr lang="en-US" dirty="0"/>
              <a:t>Shipments to Americas: P value of 0.001 &lt; 0.1</a:t>
            </a:r>
          </a:p>
          <a:p>
            <a:pPr lvl="1"/>
            <a:r>
              <a:rPr lang="en-US" dirty="0"/>
              <a:t>Shipments to Asia: P value of 0.031 &lt; 0.1</a:t>
            </a:r>
          </a:p>
          <a:p>
            <a:r>
              <a:rPr lang="en-US" dirty="0"/>
              <a:t>These variables explain 99.94% of digital camera production</a:t>
            </a:r>
          </a:p>
        </p:txBody>
      </p:sp>
    </p:spTree>
    <p:extLst>
      <p:ext uri="{BB962C8B-B14F-4D97-AF65-F5344CB8AC3E}">
        <p14:creationId xmlns:p14="http://schemas.microsoft.com/office/powerpoint/2010/main" val="1947170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2C4CA3-AEB6-C944-B108-084F533238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0113" t="35421" r="48353" b="18278"/>
          <a:stretch/>
        </p:blipFill>
        <p:spPr>
          <a:xfrm>
            <a:off x="1815401" y="2055440"/>
            <a:ext cx="4121572" cy="2871587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6C118FF-40DA-C34F-8A16-A6D1D41CFC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9975" t="38207" r="45910" b="14985"/>
          <a:stretch/>
        </p:blipFill>
        <p:spPr>
          <a:xfrm>
            <a:off x="6427305" y="310591"/>
            <a:ext cx="4147931" cy="2750662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1914EE-17A2-804A-9735-028A8F61F9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05" t="36472" r="44926" b="17322"/>
          <a:stretch/>
        </p:blipFill>
        <p:spPr>
          <a:xfrm>
            <a:off x="6453811" y="3564836"/>
            <a:ext cx="4147931" cy="272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1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60D87-E071-D64E-B50B-5D3E5CA75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Multiple Regression: Interchangeable Lens Camera Production vs Shipments to All Areas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010073-C1AA-B04C-AFBC-9FC8A48FBB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Significant Variables:</a:t>
            </a:r>
          </a:p>
          <a:p>
            <a:pPr lvl="1"/>
            <a:r>
              <a:rPr lang="en-US" dirty="0"/>
              <a:t>Shipments to Europe: P value of 0.023 &lt; 0.1</a:t>
            </a:r>
          </a:p>
          <a:p>
            <a:pPr lvl="1"/>
            <a:r>
              <a:rPr lang="en-US" dirty="0"/>
              <a:t>Shipments to Americas: P value of 0.003 &lt; 0.1</a:t>
            </a:r>
          </a:p>
          <a:p>
            <a:pPr lvl="1"/>
            <a:r>
              <a:rPr lang="en-US" dirty="0"/>
              <a:t>Shipments to Asia: P value of 0.000 &lt; 0.1</a:t>
            </a:r>
          </a:p>
          <a:p>
            <a:r>
              <a:rPr lang="en-US" dirty="0"/>
              <a:t>99.82% of interchangeable lens camera production is explained by these variables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2A38A21-BF40-E44D-ABB6-EAF35A524A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548" t="21289" r="47295" b="35557"/>
          <a:stretch/>
        </p:blipFill>
        <p:spPr>
          <a:xfrm>
            <a:off x="1405465" y="2668937"/>
            <a:ext cx="4961468" cy="2722222"/>
          </a:xfrm>
        </p:spPr>
      </p:pic>
    </p:spTree>
    <p:extLst>
      <p:ext uri="{BB962C8B-B14F-4D97-AF65-F5344CB8AC3E}">
        <p14:creationId xmlns:p14="http://schemas.microsoft.com/office/powerpoint/2010/main" val="3606321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D22035-A269-B04E-B9BD-7F1E3A7BEF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5915" t="33797" r="41007" b="19045"/>
          <a:stretch/>
        </p:blipFill>
        <p:spPr>
          <a:xfrm>
            <a:off x="1378363" y="2017632"/>
            <a:ext cx="4331027" cy="296333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2446BE9-4BA3-B549-8B6D-DB8F9475D6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8660" t="33950" r="39133" b="19553"/>
          <a:stretch/>
        </p:blipFill>
        <p:spPr>
          <a:xfrm>
            <a:off x="6204365" y="3499299"/>
            <a:ext cx="4484616" cy="308776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756786-F7FA-D74E-A5EF-9EDC55A132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07" t="34815" r="36420" b="19012"/>
          <a:stretch/>
        </p:blipFill>
        <p:spPr>
          <a:xfrm>
            <a:off x="6204365" y="287866"/>
            <a:ext cx="4484616" cy="296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98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C1660-67A2-5B48-BAE8-00DC867CC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Regression: Number of People in Household w/ Camera vs Household Camera Penetration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F7746-8525-C44B-9715-9F1FE5D18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6636" y="2317159"/>
            <a:ext cx="3894222" cy="3997829"/>
          </a:xfrm>
        </p:spPr>
        <p:txBody>
          <a:bodyPr/>
          <a:lstStyle/>
          <a:p>
            <a:r>
              <a:rPr lang="en-US" dirty="0"/>
              <a:t>P value of 0.065 &lt; 0.1</a:t>
            </a:r>
          </a:p>
          <a:p>
            <a:pPr lvl="1"/>
            <a:r>
              <a:rPr lang="en-US" dirty="0"/>
              <a:t>Statistically significant regression</a:t>
            </a:r>
          </a:p>
          <a:p>
            <a:r>
              <a:rPr lang="en-US" dirty="0"/>
              <a:t>87.44% of household penetration of digital cameras is explained by the number of people in the household who own a digital camera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985C97AC-C08D-0846-8CBE-D4527E999A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68" t="47305" r="61650" b="16069"/>
          <a:stretch/>
        </p:blipFill>
        <p:spPr>
          <a:xfrm>
            <a:off x="1286934" y="2685775"/>
            <a:ext cx="4453466" cy="2663058"/>
          </a:xfrm>
        </p:spPr>
      </p:pic>
    </p:spTree>
    <p:extLst>
      <p:ext uri="{BB962C8B-B14F-4D97-AF65-F5344CB8AC3E}">
        <p14:creationId xmlns:p14="http://schemas.microsoft.com/office/powerpoint/2010/main" val="1186270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F239E8-642D-A94E-8E1B-F9E80E39EF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14955" y="959684"/>
            <a:ext cx="5015300" cy="334138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7364828-0CC8-0C41-BE64-19631F11FD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16133" y="3119126"/>
            <a:ext cx="4922839" cy="3279781"/>
          </a:xfrm>
        </p:spPr>
      </p:pic>
    </p:spTree>
    <p:extLst>
      <p:ext uri="{BB962C8B-B14F-4D97-AF65-F5344CB8AC3E}">
        <p14:creationId xmlns:p14="http://schemas.microsoft.com/office/powerpoint/2010/main" val="3279550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12D135-C868-8343-ADCA-99D3EF12C8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168" t="3929" r="1305" b="2951"/>
          <a:stretch/>
        </p:blipFill>
        <p:spPr>
          <a:xfrm>
            <a:off x="3559905" y="1395234"/>
            <a:ext cx="7000953" cy="4654709"/>
          </a:xfrm>
        </p:spPr>
      </p:pic>
    </p:spTree>
    <p:extLst>
      <p:ext uri="{BB962C8B-B14F-4D97-AF65-F5344CB8AC3E}">
        <p14:creationId xmlns:p14="http://schemas.microsoft.com/office/powerpoint/2010/main" val="3161509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13C3CD9-8B2E-0645-9E25-08E3A3957C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20078" r="39381" b="15581"/>
          <a:stretch/>
        </p:blipFill>
        <p:spPr>
          <a:xfrm>
            <a:off x="3715645" y="1236133"/>
            <a:ext cx="7121689" cy="4724399"/>
          </a:xfrm>
        </p:spPr>
      </p:pic>
    </p:spTree>
    <p:extLst>
      <p:ext uri="{BB962C8B-B14F-4D97-AF65-F5344CB8AC3E}">
        <p14:creationId xmlns:p14="http://schemas.microsoft.com/office/powerpoint/2010/main" val="447693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0B11CA5-A884-1640-9BD5-9A420595B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Over Time</a:t>
            </a:r>
            <a:br>
              <a:rPr lang="en-US" dirty="0"/>
            </a:b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570A3AA-34F6-5049-9181-14B4E553AE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9597" r="38786" b="16559"/>
          <a:stretch/>
        </p:blipFill>
        <p:spPr>
          <a:xfrm>
            <a:off x="3443051" y="1574801"/>
            <a:ext cx="7117806" cy="4639735"/>
          </a:xfrm>
        </p:spPr>
      </p:pic>
    </p:spTree>
    <p:extLst>
      <p:ext uri="{BB962C8B-B14F-4D97-AF65-F5344CB8AC3E}">
        <p14:creationId xmlns:p14="http://schemas.microsoft.com/office/powerpoint/2010/main" val="337087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54D22-1F85-BB4A-9441-DB0B09651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Shipments to Areas of Interchangeable Lens Cameras Over Years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AF2A3D-3167-AA45-AB4F-813586F7C8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701" t="19068" r="39127" b="16037"/>
          <a:stretch/>
        </p:blipFill>
        <p:spPr>
          <a:xfrm>
            <a:off x="3776133" y="1887522"/>
            <a:ext cx="6784724" cy="4573247"/>
          </a:xfrm>
        </p:spPr>
      </p:pic>
    </p:spTree>
    <p:extLst>
      <p:ext uri="{BB962C8B-B14F-4D97-AF65-F5344CB8AC3E}">
        <p14:creationId xmlns:p14="http://schemas.microsoft.com/office/powerpoint/2010/main" val="2573005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0942A-ABEE-2B4B-A46A-6ED0FCD36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I care?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DB35E-6BCD-BE4B-B6B6-626554726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Photography is a hobby of mine</a:t>
            </a:r>
          </a:p>
          <a:p>
            <a:r>
              <a:rPr lang="en-US" dirty="0"/>
              <a:t>I have a camera of my own </a:t>
            </a:r>
          </a:p>
          <a:p>
            <a:r>
              <a:rPr lang="en-US" dirty="0"/>
              <a:t>With current tech it’s interesting to look 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1AD2B3-DAD8-BB4B-9A68-A2D93889F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599" y="748846"/>
            <a:ext cx="3081867" cy="227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38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62A7F-EEE1-D84A-AD38-A8EFEE9B8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Shipments to Areas of Interchangeable Lens Over Years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50E9A2B-FADB-E549-BF8E-7E640A51AB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029" t="19922" r="39877" b="16825"/>
          <a:stretch/>
        </p:blipFill>
        <p:spPr>
          <a:xfrm>
            <a:off x="3789134" y="1887522"/>
            <a:ext cx="6771723" cy="4530212"/>
          </a:xfrm>
        </p:spPr>
      </p:pic>
    </p:spTree>
    <p:extLst>
      <p:ext uri="{BB962C8B-B14F-4D97-AF65-F5344CB8AC3E}">
        <p14:creationId xmlns:p14="http://schemas.microsoft.com/office/powerpoint/2010/main" val="40052322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047A5-7C62-EA4F-9441-C9B97F7EF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Shipments to Areas of Digital Cameras Over Years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F5B862-E184-AE4E-B915-40D20EAA9B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20315" r="38682" b="16235"/>
          <a:stretch/>
        </p:blipFill>
        <p:spPr>
          <a:xfrm>
            <a:off x="3556169" y="1887522"/>
            <a:ext cx="7004688" cy="4530212"/>
          </a:xfrm>
        </p:spPr>
      </p:pic>
    </p:spTree>
    <p:extLst>
      <p:ext uri="{BB962C8B-B14F-4D97-AF65-F5344CB8AC3E}">
        <p14:creationId xmlns:p14="http://schemas.microsoft.com/office/powerpoint/2010/main" val="35474272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E3C73-B384-5044-A4E6-4AAD58AA8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Shipments to All Areas over Years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9B596FB-DA69-4849-AE63-3D327699C9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9977" r="39037" b="15350"/>
          <a:stretch/>
        </p:blipFill>
        <p:spPr>
          <a:xfrm>
            <a:off x="3895103" y="2150532"/>
            <a:ext cx="6665754" cy="4419600"/>
          </a:xfrm>
        </p:spPr>
      </p:pic>
    </p:spTree>
    <p:extLst>
      <p:ext uri="{BB962C8B-B14F-4D97-AF65-F5344CB8AC3E}">
        <p14:creationId xmlns:p14="http://schemas.microsoft.com/office/powerpoint/2010/main" val="38093908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DE396-68F5-9140-B9A7-11E333B6F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823959-3ED8-194D-8E0E-3091A73A6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1808" y="2052116"/>
            <a:ext cx="7958331" cy="399782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Interchangeable Lens production is influenced by shipments to Japan, while Digital and Interchangeable Lens Camera production is influenced by shipments to Americas, Europe, and Asia</a:t>
            </a:r>
          </a:p>
          <a:p>
            <a:r>
              <a:rPr lang="en-US" dirty="0"/>
              <a:t>Household penetration is related to # of people in household w/ camera</a:t>
            </a:r>
          </a:p>
          <a:p>
            <a:r>
              <a:rPr lang="en-US" dirty="0"/>
              <a:t>Peak of digital camera was 2010</a:t>
            </a:r>
          </a:p>
          <a:p>
            <a:r>
              <a:rPr lang="en-US" dirty="0"/>
              <a:t>Peak of interchangeable lens &amp; camera was 2012</a:t>
            </a:r>
          </a:p>
          <a:p>
            <a:r>
              <a:rPr lang="en-US" dirty="0"/>
              <a:t>Digital Camera Production has largely decreased since 2007</a:t>
            </a:r>
          </a:p>
          <a:p>
            <a:r>
              <a:rPr lang="en-US" dirty="0"/>
              <a:t>All other Production increases until 2012 before decreasing</a:t>
            </a:r>
          </a:p>
          <a:p>
            <a:r>
              <a:rPr lang="en-US" dirty="0"/>
              <a:t>Production of all has steadied since 2016</a:t>
            </a:r>
          </a:p>
          <a:p>
            <a:r>
              <a:rPr lang="en-US" dirty="0"/>
              <a:t>No statistical evidence to state that production and shipment differ</a:t>
            </a:r>
          </a:p>
        </p:txBody>
      </p:sp>
    </p:spTree>
    <p:extLst>
      <p:ext uri="{BB962C8B-B14F-4D97-AF65-F5344CB8AC3E}">
        <p14:creationId xmlns:p14="http://schemas.microsoft.com/office/powerpoint/2010/main" val="10624831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F4027-81FF-E34E-8D61-1D30A3839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Areas of Improvement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C4D0C-0674-8C4C-8635-852CE02D1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was difficult to compare company revenues straight on because of currency differences–opted for shipments/production</a:t>
            </a:r>
          </a:p>
          <a:p>
            <a:r>
              <a:rPr lang="en-US" dirty="0"/>
              <a:t>Couldn’t find demographic data to delve deeper into who actually buys cameras</a:t>
            </a:r>
          </a:p>
          <a:p>
            <a:r>
              <a:rPr lang="en-US" dirty="0"/>
              <a:t>Penetration and People in Households had to be limited to 4 years—not many sample points</a:t>
            </a:r>
          </a:p>
        </p:txBody>
      </p:sp>
    </p:spTree>
    <p:extLst>
      <p:ext uri="{BB962C8B-B14F-4D97-AF65-F5344CB8AC3E}">
        <p14:creationId xmlns:p14="http://schemas.microsoft.com/office/powerpoint/2010/main" val="23197230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4172B-4C9B-8548-A28A-805DFB433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 Cited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AC3C0-A996-6E4D-A558-4253BA97B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“Statistics.” </a:t>
            </a:r>
            <a:r>
              <a:rPr lang="en-US" i="1" dirty="0"/>
              <a:t>CIPA - Camera &amp; Imaging Products Association: Digital Cameras</a:t>
            </a:r>
            <a:r>
              <a:rPr lang="en-US" dirty="0"/>
              <a:t>, CIPA, </a:t>
            </a:r>
            <a:r>
              <a:rPr lang="en-US" dirty="0" err="1"/>
              <a:t>cipa.jp</a:t>
            </a:r>
            <a:r>
              <a:rPr lang="en-US" dirty="0"/>
              <a:t>/stats/</a:t>
            </a:r>
            <a:r>
              <a:rPr lang="en-US" dirty="0" err="1"/>
              <a:t>dc_e.html</a:t>
            </a:r>
            <a:r>
              <a:rPr lang="en-US" dirty="0"/>
              <a:t>.</a:t>
            </a:r>
          </a:p>
          <a:p>
            <a:r>
              <a:rPr lang="en-US" dirty="0"/>
              <a:t>Consumer Technology Association. "Digital Cameras Household Penetration in U.S. from 2013 to 2016." </a:t>
            </a:r>
            <a:r>
              <a:rPr lang="en-US" i="1" dirty="0"/>
              <a:t>Statista - The Statistics Portal</a:t>
            </a:r>
            <a:r>
              <a:rPr lang="en-US" dirty="0"/>
              <a:t>, Statista, </a:t>
            </a:r>
            <a:r>
              <a:rPr lang="en-US" dirty="0" err="1"/>
              <a:t>www.statista.com</a:t>
            </a:r>
            <a:r>
              <a:rPr lang="en-US" dirty="0"/>
              <a:t>/statistics/198200/household-penetration-of-digital-cameras-in-the-united-states-since-2010/, Accessed 24 May 2018</a:t>
            </a:r>
          </a:p>
          <a:p>
            <a:r>
              <a:rPr lang="en-US" dirty="0"/>
              <a:t>Nielsen Scarborough. "Number of People Living in Households That Own a Digital Camera in The United States from Spring 2008 to Spring 2017 (in Millions)." </a:t>
            </a:r>
            <a:r>
              <a:rPr lang="en-US" i="1" dirty="0"/>
              <a:t>Statista - The Statistics Portal</a:t>
            </a:r>
            <a:r>
              <a:rPr lang="en-US" dirty="0"/>
              <a:t>, Statista, </a:t>
            </a:r>
            <a:r>
              <a:rPr lang="en-US" dirty="0" err="1"/>
              <a:t>www.statista.com</a:t>
            </a:r>
            <a:r>
              <a:rPr lang="en-US" dirty="0"/>
              <a:t>/statistics/228876/people-living-in-households-that-own-a-digital-camera-</a:t>
            </a:r>
            <a:r>
              <a:rPr lang="en-US" dirty="0" err="1"/>
              <a:t>usa</a:t>
            </a:r>
            <a:r>
              <a:rPr lang="en-US" dirty="0"/>
              <a:t>/, Accessed 24 May 2018</a:t>
            </a:r>
          </a:p>
        </p:txBody>
      </p:sp>
    </p:spTree>
    <p:extLst>
      <p:ext uri="{BB962C8B-B14F-4D97-AF65-F5344CB8AC3E}">
        <p14:creationId xmlns:p14="http://schemas.microsoft.com/office/powerpoint/2010/main" val="2902837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A927D-411C-A44B-B960-97739FE2A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50F1F-A473-7F40-9887-532E8EBBF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599" y="1696278"/>
            <a:ext cx="7796540" cy="4416655"/>
          </a:xfrm>
        </p:spPr>
        <p:txBody>
          <a:bodyPr numCol="2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Camera shipment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Total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By Region</a:t>
            </a:r>
          </a:p>
          <a:p>
            <a:pPr>
              <a:lnSpc>
                <a:spcPct val="100000"/>
              </a:lnSpc>
            </a:pPr>
            <a:r>
              <a:rPr lang="en-US" dirty="0"/>
              <a:t>Camera production </a:t>
            </a:r>
          </a:p>
          <a:p>
            <a:pPr>
              <a:lnSpc>
                <a:spcPct val="100000"/>
              </a:lnSpc>
            </a:pPr>
            <a:r>
              <a:rPr lang="en-US" dirty="0"/>
              <a:t>Year </a:t>
            </a:r>
          </a:p>
          <a:p>
            <a:pPr>
              <a:lnSpc>
                <a:spcPct val="100000"/>
              </a:lnSpc>
            </a:pPr>
            <a:r>
              <a:rPr lang="en-US" dirty="0"/>
              <a:t>Type of camera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Digital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DSLR (Interchangeable Lens)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Lens production</a:t>
            </a:r>
          </a:p>
          <a:p>
            <a:pPr>
              <a:lnSpc>
                <a:spcPct val="100000"/>
              </a:lnSpc>
            </a:pPr>
            <a:r>
              <a:rPr lang="en-US" dirty="0"/>
              <a:t># of people – household penetration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36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C1F19-42C2-8349-BE59-26798B43E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ANOVA Test: Production and Shipments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7C63A9-C4B1-7648-97A8-E0DCA51720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9074" r="53221" b="14742"/>
          <a:stretch/>
        </p:blipFill>
        <p:spPr>
          <a:xfrm>
            <a:off x="1463130" y="2052114"/>
            <a:ext cx="4521149" cy="3997829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6F684B-C575-354B-80B2-D08AA30218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 value is 0.000---&lt;0.1 </a:t>
            </a:r>
          </a:p>
          <a:p>
            <a:pPr lvl="1"/>
            <a:r>
              <a:rPr lang="en-US" dirty="0"/>
              <a:t>Statistically significant</a:t>
            </a:r>
          </a:p>
          <a:p>
            <a:pPr lvl="1"/>
            <a:r>
              <a:rPr lang="en-US" dirty="0"/>
              <a:t>Not all averages are equal</a:t>
            </a:r>
          </a:p>
        </p:txBody>
      </p:sp>
    </p:spTree>
    <p:extLst>
      <p:ext uri="{BB962C8B-B14F-4D97-AF65-F5344CB8AC3E}">
        <p14:creationId xmlns:p14="http://schemas.microsoft.com/office/powerpoint/2010/main" val="4057344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8536F2-FCEA-614E-9A3F-BF227B88BC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65754" y="1196751"/>
            <a:ext cx="4862801" cy="3239782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ACCF56B-BF59-894A-AB77-3318439024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99202" y="2960791"/>
            <a:ext cx="4859867" cy="3237826"/>
          </a:xfrm>
        </p:spPr>
      </p:pic>
    </p:spTree>
    <p:extLst>
      <p:ext uri="{BB962C8B-B14F-4D97-AF65-F5344CB8AC3E}">
        <p14:creationId xmlns:p14="http://schemas.microsoft.com/office/powerpoint/2010/main" val="1891139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A8447-26FF-4C4E-809E-8BDDAFE7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Sample T-Test: Interchangeable Lens Production and Shipment 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CE01FB7-45C7-0444-9FED-9370C3B0DC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20744" r="44704" b="28151"/>
          <a:stretch/>
        </p:blipFill>
        <p:spPr>
          <a:xfrm>
            <a:off x="1328330" y="1428033"/>
            <a:ext cx="3742702" cy="2161835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A6341E67-1B8E-F74C-A40F-8929DAF3AE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65942" r="76280" b="17185"/>
          <a:stretch/>
        </p:blipFill>
        <p:spPr>
          <a:xfrm>
            <a:off x="1328329" y="4268294"/>
            <a:ext cx="3742702" cy="1608465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D3FB790-77BB-494E-AA64-95987D04FF1C}"/>
              </a:ext>
            </a:extLst>
          </p:cNvPr>
          <p:cNvSpPr txBox="1"/>
          <p:nvPr/>
        </p:nvSpPr>
        <p:spPr>
          <a:xfrm>
            <a:off x="5512904" y="1887522"/>
            <a:ext cx="56454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/>
              <a:t>Does production of interchangeable lenses differ from total shipments?</a:t>
            </a:r>
          </a:p>
          <a:p>
            <a:pPr marL="742950" lvl="1" indent="-285750"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/>
              <a:t>No--Not statistically significant </a:t>
            </a:r>
          </a:p>
          <a:p>
            <a:pPr marL="742950" lvl="1" indent="-285750"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/>
              <a:t>P value of 0.995 is &gt; 0.1</a:t>
            </a:r>
          </a:p>
          <a:p>
            <a:pPr marL="742950" lvl="1" indent="-285750"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/>
              <a:t>0 is also in confidence interval </a:t>
            </a:r>
          </a:p>
        </p:txBody>
      </p:sp>
    </p:spTree>
    <p:extLst>
      <p:ext uri="{BB962C8B-B14F-4D97-AF65-F5344CB8AC3E}">
        <p14:creationId xmlns:p14="http://schemas.microsoft.com/office/powerpoint/2010/main" val="3698154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F2578EF-1A3A-1044-8A06-34721627B2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0746" t="32252" r="46207" b="20988"/>
          <a:stretch/>
        </p:blipFill>
        <p:spPr>
          <a:xfrm>
            <a:off x="3922643" y="1417983"/>
            <a:ext cx="6334539" cy="4300511"/>
          </a:xfrm>
        </p:spPr>
      </p:pic>
    </p:spTree>
    <p:extLst>
      <p:ext uri="{BB962C8B-B14F-4D97-AF65-F5344CB8AC3E}">
        <p14:creationId xmlns:p14="http://schemas.microsoft.com/office/powerpoint/2010/main" val="1357855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3F88E-6990-F840-AB82-7E666C7B8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 Sample T-Test: Production of Interchangeable Lens Cameras and Shipments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3FF759F-1CDE-2740-8332-B981CEEAD3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20392" r="41858" b="29168"/>
          <a:stretch/>
        </p:blipFill>
        <p:spPr>
          <a:xfrm>
            <a:off x="2609873" y="2305877"/>
            <a:ext cx="3739496" cy="2027584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92CCD13-190B-6940-9215-52A637124C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65790" r="70328" b="16002"/>
          <a:stretch/>
        </p:blipFill>
        <p:spPr>
          <a:xfrm>
            <a:off x="2609873" y="4699529"/>
            <a:ext cx="3739496" cy="143422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D36004-7344-B84D-93D0-A3446A35CF14}"/>
              </a:ext>
            </a:extLst>
          </p:cNvPr>
          <p:cNvSpPr txBox="1"/>
          <p:nvPr/>
        </p:nvSpPr>
        <p:spPr>
          <a:xfrm>
            <a:off x="6997148" y="2305877"/>
            <a:ext cx="35637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/>
              <a:t>Does production of interchangeable lens cameras differ from shipments?</a:t>
            </a:r>
          </a:p>
          <a:p>
            <a:pPr marL="742950" lvl="1" indent="-285750"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/>
              <a:t>No—Not statistically significant</a:t>
            </a:r>
          </a:p>
          <a:p>
            <a:pPr marL="742950" lvl="1" indent="-285750"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/>
              <a:t>P value 0.985 is &gt; 0.1</a:t>
            </a:r>
          </a:p>
        </p:txBody>
      </p:sp>
    </p:spTree>
    <p:extLst>
      <p:ext uri="{BB962C8B-B14F-4D97-AF65-F5344CB8AC3E}">
        <p14:creationId xmlns:p14="http://schemas.microsoft.com/office/powerpoint/2010/main" val="3442930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82E"/>
      </a:dk2>
      <a:lt2>
        <a:srgbClr val="C2F5FC"/>
      </a:lt2>
      <a:accent1>
        <a:srgbClr val="4091F3"/>
      </a:accent1>
      <a:accent2>
        <a:srgbClr val="8BBCF1"/>
      </a:accent2>
      <a:accent3>
        <a:srgbClr val="CB6A6A"/>
      </a:accent3>
      <a:accent4>
        <a:srgbClr val="C567AF"/>
      </a:accent4>
      <a:accent5>
        <a:srgbClr val="A684F9"/>
      </a:accent5>
      <a:accent6>
        <a:srgbClr val="A9ACEE"/>
      </a:accent6>
      <a:hlink>
        <a:srgbClr val="6D9CC5"/>
      </a:hlink>
      <a:folHlink>
        <a:srgbClr val="6D82A0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178B2DAB-5DDE-4060-A857-D2E1CDA925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791</TotalTime>
  <Words>709</Words>
  <Application>Microsoft Macintosh PowerPoint</Application>
  <PresentationFormat>Widescreen</PresentationFormat>
  <Paragraphs>97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MS Shell Dlg 2</vt:lpstr>
      <vt:lpstr>Wingdings</vt:lpstr>
      <vt:lpstr>Wingdings 3</vt:lpstr>
      <vt:lpstr>Madison</vt:lpstr>
      <vt:lpstr>Camera Production and Users</vt:lpstr>
      <vt:lpstr>What is this project about?</vt:lpstr>
      <vt:lpstr>Why do I care?</vt:lpstr>
      <vt:lpstr>Variables</vt:lpstr>
      <vt:lpstr>ANOVA Test: Production and Shipments </vt:lpstr>
      <vt:lpstr>PowerPoint Presentation</vt:lpstr>
      <vt:lpstr>2 Sample T-Test: Interchangeable Lens Production and Shipment </vt:lpstr>
      <vt:lpstr>PowerPoint Presentation</vt:lpstr>
      <vt:lpstr>2 Sample T-Test: Production of Interchangeable Lens Cameras and Shipments</vt:lpstr>
      <vt:lpstr>PowerPoint Presentation</vt:lpstr>
      <vt:lpstr>2 Sample T-Test: Production of Digital Cameras and Shipments</vt:lpstr>
      <vt:lpstr>PowerPoint Presentation</vt:lpstr>
      <vt:lpstr>PowerPoint Presentation</vt:lpstr>
      <vt:lpstr>Multiple Regression: Revenue vs Price Per Unit, Volume</vt:lpstr>
      <vt:lpstr>PowerPoint Presentation</vt:lpstr>
      <vt:lpstr>Regression: Production of Cameras w/ Interchangeable lens vs Production of Interchangeable lens &amp; Production of Digital Cameras</vt:lpstr>
      <vt:lpstr>PowerPoint Presentation</vt:lpstr>
      <vt:lpstr>Multiple Regression: Production of Interchangeable Lens vs All Shipments</vt:lpstr>
      <vt:lpstr>PowerPoint Presentation</vt:lpstr>
      <vt:lpstr>Multiple Regression: Digital Camera Production vs Shipments to all Areas</vt:lpstr>
      <vt:lpstr>PowerPoint Presentation</vt:lpstr>
      <vt:lpstr>Multiple Regression: Interchangeable Lens Camera Production vs Shipments to All Areas</vt:lpstr>
      <vt:lpstr>PowerPoint Presentation</vt:lpstr>
      <vt:lpstr>Regression: Number of People in Household w/ Camera vs Household Camera Penetration</vt:lpstr>
      <vt:lpstr>PowerPoint Presentation</vt:lpstr>
      <vt:lpstr>PowerPoint Presentation</vt:lpstr>
      <vt:lpstr>PowerPoint Presentation</vt:lpstr>
      <vt:lpstr>Production Over Time </vt:lpstr>
      <vt:lpstr>Shipments to Areas of Interchangeable Lens Cameras Over Years</vt:lpstr>
      <vt:lpstr>Shipments to Areas of Interchangeable Lens Over Years</vt:lpstr>
      <vt:lpstr>Shipments to Areas of Digital Cameras Over Years</vt:lpstr>
      <vt:lpstr>Total Shipments to All Areas over Years</vt:lpstr>
      <vt:lpstr>Conclusions</vt:lpstr>
      <vt:lpstr>Areas of Improvement </vt:lpstr>
      <vt:lpstr>Works Cited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Camera Purchases and Users</dc:title>
  <dc:creator>Tara Graeve</dc:creator>
  <cp:lastModifiedBy>Tara Graeve</cp:lastModifiedBy>
  <cp:revision>1</cp:revision>
  <dcterms:created xsi:type="dcterms:W3CDTF">2018-05-23T14:35:06Z</dcterms:created>
  <dcterms:modified xsi:type="dcterms:W3CDTF">2018-05-24T03:47:04Z</dcterms:modified>
</cp:coreProperties>
</file>